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0F6FB-BABE-479E-B83D-A6D808EDF260}" v="3" dt="2025-07-30T09:22:50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128" d="100"/>
          <a:sy n="128" d="100"/>
        </p:scale>
        <p:origin x="20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Nicklin" userId="028bb013867c0843" providerId="LiveId" clId="{B720F6FB-BABE-479E-B83D-A6D808EDF260}"/>
    <pc:docChg chg="custSel addSld delSld modSld">
      <pc:chgData name="Alicia Nicklin" userId="028bb013867c0843" providerId="LiveId" clId="{B720F6FB-BABE-479E-B83D-A6D808EDF260}" dt="2025-07-30T09:52:59.303" v="223" actId="20577"/>
      <pc:docMkLst>
        <pc:docMk/>
      </pc:docMkLst>
      <pc:sldChg chg="modSp mod">
        <pc:chgData name="Alicia Nicklin" userId="028bb013867c0843" providerId="LiveId" clId="{B720F6FB-BABE-479E-B83D-A6D808EDF260}" dt="2025-07-30T09:52:59.303" v="223" actId="20577"/>
        <pc:sldMkLst>
          <pc:docMk/>
          <pc:sldMk cId="667370370" sldId="257"/>
        </pc:sldMkLst>
        <pc:spChg chg="mod">
          <ac:chgData name="Alicia Nicklin" userId="028bb013867c0843" providerId="LiveId" clId="{B720F6FB-BABE-479E-B83D-A6D808EDF260}" dt="2025-07-30T09:52:59.303" v="223" actId="20577"/>
          <ac:spMkLst>
            <pc:docMk/>
            <pc:sldMk cId="667370370" sldId="257"/>
            <ac:spMk id="4" creationId="{2C07A798-6FA4-BDC3-041B-86F945EF1897}"/>
          </ac:spMkLst>
        </pc:spChg>
      </pc:sldChg>
      <pc:sldChg chg="addSp delSp modSp mod">
        <pc:chgData name="Alicia Nicklin" userId="028bb013867c0843" providerId="LiveId" clId="{B720F6FB-BABE-479E-B83D-A6D808EDF260}" dt="2025-07-30T09:22:53.797" v="118" actId="26606"/>
        <pc:sldMkLst>
          <pc:docMk/>
          <pc:sldMk cId="2980300916" sldId="261"/>
        </pc:sldMkLst>
        <pc:spChg chg="mod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2" creationId="{1EBDE099-C1BB-1BBE-D674-2990EDFEF572}"/>
          </ac:spMkLst>
        </pc:spChg>
        <pc:spChg chg="del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12" creationId="{2151139A-886F-4B97-8815-729AD3831BBD}"/>
          </ac:spMkLst>
        </pc:spChg>
        <pc:spChg chg="del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14" creationId="{AB5E08C4-8CDD-4623-A5B8-E998C6DEE3B7}"/>
          </ac:spMkLst>
        </pc:spChg>
        <pc:spChg chg="del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16" creationId="{15F33878-D502-4FFA-8ACE-F2AECDB2A23F}"/>
          </ac:spMkLst>
        </pc:spChg>
        <pc:spChg chg="del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18" creationId="{D3539FEE-81D3-4406-802E-60B20B16F4F6}"/>
          </ac:spMkLst>
        </pc:spChg>
        <pc:spChg chg="del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20" creationId="{DC701763-729E-462F-A5A8-E0DEFEB1E2E4}"/>
          </ac:spMkLst>
        </pc:spChg>
        <pc:spChg chg="add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25" creationId="{7C98A213-5994-475E-B327-DC6EC27FBA8B}"/>
          </ac:spMkLst>
        </pc:spChg>
        <pc:spChg chg="add">
          <ac:chgData name="Alicia Nicklin" userId="028bb013867c0843" providerId="LiveId" clId="{B720F6FB-BABE-479E-B83D-A6D808EDF260}" dt="2025-07-30T09:22:53.797" v="118" actId="26606"/>
          <ac:spMkLst>
            <pc:docMk/>
            <pc:sldMk cId="2980300916" sldId="261"/>
            <ac:spMk id="27" creationId="{4B030A0D-0DAD-4A99-89BB-419527D6A64B}"/>
          </ac:spMkLst>
        </pc:spChg>
        <pc:picChg chg="add mod">
          <ac:chgData name="Alicia Nicklin" userId="028bb013867c0843" providerId="LiveId" clId="{B720F6FB-BABE-479E-B83D-A6D808EDF260}" dt="2025-07-30T09:22:31.306" v="112" actId="27614"/>
          <ac:picMkLst>
            <pc:docMk/>
            <pc:sldMk cId="2980300916" sldId="261"/>
            <ac:picMk id="4" creationId="{EF367DC2-7515-BFFF-FCCA-838B595C82EE}"/>
          </ac:picMkLst>
        </pc:picChg>
        <pc:picChg chg="mod">
          <ac:chgData name="Alicia Nicklin" userId="028bb013867c0843" providerId="LiveId" clId="{B720F6FB-BABE-479E-B83D-A6D808EDF260}" dt="2025-07-30T09:22:53.797" v="118" actId="26606"/>
          <ac:picMkLst>
            <pc:docMk/>
            <pc:sldMk cId="2980300916" sldId="261"/>
            <ac:picMk id="5" creationId="{F2A9052F-E8C4-44BE-E6BF-E761222599C6}"/>
          </ac:picMkLst>
        </pc:picChg>
        <pc:picChg chg="del mod">
          <ac:chgData name="Alicia Nicklin" userId="028bb013867c0843" providerId="LiveId" clId="{B720F6FB-BABE-479E-B83D-A6D808EDF260}" dt="2025-07-30T09:22:31.925" v="114" actId="478"/>
          <ac:picMkLst>
            <pc:docMk/>
            <pc:sldMk cId="2980300916" sldId="261"/>
            <ac:picMk id="7" creationId="{101D439E-F0EE-67CF-3216-F9A0F1BE3910}"/>
          </ac:picMkLst>
        </pc:picChg>
        <pc:picChg chg="add mod ord">
          <ac:chgData name="Alicia Nicklin" userId="028bb013867c0843" providerId="LiveId" clId="{B720F6FB-BABE-479E-B83D-A6D808EDF260}" dt="2025-07-30T09:22:53.797" v="118" actId="26606"/>
          <ac:picMkLst>
            <pc:docMk/>
            <pc:sldMk cId="2980300916" sldId="261"/>
            <ac:picMk id="8" creationId="{B352EC4C-8FF3-3AD3-4639-48BC7E945D9A}"/>
          </ac:picMkLst>
        </pc:picChg>
      </pc:sldChg>
      <pc:sldChg chg="modSp mod">
        <pc:chgData name="Alicia Nicklin" userId="028bb013867c0843" providerId="LiveId" clId="{B720F6FB-BABE-479E-B83D-A6D808EDF260}" dt="2025-07-30T09:51:38.613" v="218" actId="20577"/>
        <pc:sldMkLst>
          <pc:docMk/>
          <pc:sldMk cId="3112629266" sldId="264"/>
        </pc:sldMkLst>
        <pc:spChg chg="mod">
          <ac:chgData name="Alicia Nicklin" userId="028bb013867c0843" providerId="LiveId" clId="{B720F6FB-BABE-479E-B83D-A6D808EDF260}" dt="2025-07-30T09:51:38.613" v="218" actId="20577"/>
          <ac:spMkLst>
            <pc:docMk/>
            <pc:sldMk cId="3112629266" sldId="264"/>
            <ac:spMk id="3" creationId="{D5D1131B-1D39-4FCE-BF43-C7252842DCF5}"/>
          </ac:spMkLst>
        </pc:spChg>
      </pc:sldChg>
      <pc:sldChg chg="modSp mod">
        <pc:chgData name="Alicia Nicklin" userId="028bb013867c0843" providerId="LiveId" clId="{B720F6FB-BABE-479E-B83D-A6D808EDF260}" dt="2025-07-29T18:36:27.278" v="9" actId="20577"/>
        <pc:sldMkLst>
          <pc:docMk/>
          <pc:sldMk cId="3922309173" sldId="265"/>
        </pc:sldMkLst>
        <pc:spChg chg="mod">
          <ac:chgData name="Alicia Nicklin" userId="028bb013867c0843" providerId="LiveId" clId="{B720F6FB-BABE-479E-B83D-A6D808EDF260}" dt="2025-07-29T18:36:27.278" v="9" actId="20577"/>
          <ac:spMkLst>
            <pc:docMk/>
            <pc:sldMk cId="3922309173" sldId="265"/>
            <ac:spMk id="2" creationId="{DFA735D2-FC41-22C7-BC10-1CBAB27C0649}"/>
          </ac:spMkLst>
        </pc:spChg>
      </pc:sldChg>
      <pc:sldChg chg="addSp delSp modSp new mod setBg">
        <pc:chgData name="Alicia Nicklin" userId="028bb013867c0843" providerId="LiveId" clId="{B720F6FB-BABE-479E-B83D-A6D808EDF260}" dt="2025-07-29T18:36:53.994" v="38" actId="20577"/>
        <pc:sldMkLst>
          <pc:docMk/>
          <pc:sldMk cId="3075436297" sldId="266"/>
        </pc:sldMkLst>
        <pc:spChg chg="mod">
          <ac:chgData name="Alicia Nicklin" userId="028bb013867c0843" providerId="LiveId" clId="{B720F6FB-BABE-479E-B83D-A6D808EDF260}" dt="2025-07-29T18:36:53.994" v="38" actId="20577"/>
          <ac:spMkLst>
            <pc:docMk/>
            <pc:sldMk cId="3075436297" sldId="266"/>
            <ac:spMk id="2" creationId="{EB3F4801-141A-CACD-50E4-02E7A729F651}"/>
          </ac:spMkLst>
        </pc:spChg>
        <pc:spChg chg="del">
          <ac:chgData name="Alicia Nicklin" userId="028bb013867c0843" providerId="LiveId" clId="{B720F6FB-BABE-479E-B83D-A6D808EDF260}" dt="2025-07-29T18:36:47.490" v="23"/>
          <ac:spMkLst>
            <pc:docMk/>
            <pc:sldMk cId="3075436297" sldId="266"/>
            <ac:spMk id="3" creationId="{62D714B1-BFF1-3B56-CD3C-DD63598EB213}"/>
          </ac:spMkLst>
        </pc:spChg>
        <pc:spChg chg="add">
          <ac:chgData name="Alicia Nicklin" userId="028bb013867c0843" providerId="LiveId" clId="{B720F6FB-BABE-479E-B83D-A6D808EDF260}" dt="2025-07-29T18:36:49.586" v="30" actId="26606"/>
          <ac:spMkLst>
            <pc:docMk/>
            <pc:sldMk cId="3075436297" sldId="266"/>
            <ac:spMk id="14" creationId="{7C98A213-5994-475E-B327-DC6EC27FBA8B}"/>
          </ac:spMkLst>
        </pc:spChg>
        <pc:spChg chg="add">
          <ac:chgData name="Alicia Nicklin" userId="028bb013867c0843" providerId="LiveId" clId="{B720F6FB-BABE-479E-B83D-A6D808EDF260}" dt="2025-07-29T18:36:49.586" v="30" actId="26606"/>
          <ac:spMkLst>
            <pc:docMk/>
            <pc:sldMk cId="3075436297" sldId="266"/>
            <ac:spMk id="16" creationId="{4B030A0D-0DAD-4A99-89BB-419527D6A64B}"/>
          </ac:spMkLst>
        </pc:spChg>
        <pc:picChg chg="add mod">
          <ac:chgData name="Alicia Nicklin" userId="028bb013867c0843" providerId="LiveId" clId="{B720F6FB-BABE-479E-B83D-A6D808EDF260}" dt="2025-07-29T18:36:49.586" v="30" actId="26606"/>
          <ac:picMkLst>
            <pc:docMk/>
            <pc:sldMk cId="3075436297" sldId="266"/>
            <ac:picMk id="5" creationId="{E0315CD5-A734-1A40-EFB4-DFE6004F76F4}"/>
          </ac:picMkLst>
        </pc:picChg>
        <pc:picChg chg="add mod ord">
          <ac:chgData name="Alicia Nicklin" userId="028bb013867c0843" providerId="LiveId" clId="{B720F6FB-BABE-479E-B83D-A6D808EDF260}" dt="2025-07-29T18:36:49.586" v="30" actId="26606"/>
          <ac:picMkLst>
            <pc:docMk/>
            <pc:sldMk cId="3075436297" sldId="266"/>
            <ac:picMk id="7" creationId="{43172A34-620B-A5B8-8971-9E66D3F9DC73}"/>
          </ac:picMkLst>
        </pc:picChg>
        <pc:picChg chg="add mod">
          <ac:chgData name="Alicia Nicklin" userId="028bb013867c0843" providerId="LiveId" clId="{B720F6FB-BABE-479E-B83D-A6D808EDF260}" dt="2025-07-29T18:36:49.586" v="30" actId="26606"/>
          <ac:picMkLst>
            <pc:docMk/>
            <pc:sldMk cId="3075436297" sldId="266"/>
            <ac:picMk id="9" creationId="{70394FC3-271D-8B20-70FC-71FE7E091BD1}"/>
          </ac:picMkLst>
        </pc:picChg>
      </pc:sldChg>
      <pc:sldChg chg="modSp new del mod">
        <pc:chgData name="Alicia Nicklin" userId="028bb013867c0843" providerId="LiveId" clId="{B720F6FB-BABE-479E-B83D-A6D808EDF260}" dt="2025-07-29T18:37:22.631" v="110" actId="2696"/>
        <pc:sldMkLst>
          <pc:docMk/>
          <pc:sldMk cId="1032338799" sldId="267"/>
        </pc:sldMkLst>
        <pc:spChg chg="mod">
          <ac:chgData name="Alicia Nicklin" userId="028bb013867c0843" providerId="LiveId" clId="{B720F6FB-BABE-479E-B83D-A6D808EDF260}" dt="2025-07-29T18:37:02.804" v="51" actId="5793"/>
          <ac:spMkLst>
            <pc:docMk/>
            <pc:sldMk cId="1032338799" sldId="267"/>
            <ac:spMk id="2" creationId="{46580B33-07FA-D7D9-E813-E5D9199A7B86}"/>
          </ac:spMkLst>
        </pc:spChg>
        <pc:spChg chg="mod">
          <ac:chgData name="Alicia Nicklin" userId="028bb013867c0843" providerId="LiveId" clId="{B720F6FB-BABE-479E-B83D-A6D808EDF260}" dt="2025-07-29T18:37:11.232" v="109" actId="5793"/>
          <ac:spMkLst>
            <pc:docMk/>
            <pc:sldMk cId="1032338799" sldId="267"/>
            <ac:spMk id="3" creationId="{3AF7A6C6-DB4C-B823-E91C-AFCE0447D7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06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6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6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47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7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10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0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1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9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4EBA-2F99-499C-8C85-D1D3E275347F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53FC4-9011-472E-B9A7-21CFC036F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0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63CE-9AC9-FF45-8068-92106A928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Final Signature Methods + Survival Analysis (Week 5/6)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F5E3-83EA-05F3-14E3-AC4C34BA4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By Alicia Nicklin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75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735D2-FC41-22C7-BC10-1CBAB27C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Results- </a:t>
            </a:r>
            <a:r>
              <a:rPr lang="en-US" sz="6600" dirty="0" err="1"/>
              <a:t>ssGSEA</a:t>
            </a:r>
            <a:endParaRPr lang="en-US" sz="66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AC1D5D0D-FC74-0F2C-A61A-3045AB837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010486"/>
            <a:ext cx="3758184" cy="2818637"/>
          </a:xfrm>
          <a:prstGeom prst="rect">
            <a:avLst/>
          </a:prstGeom>
        </p:spPr>
      </p:pic>
      <p:pic>
        <p:nvPicPr>
          <p:cNvPr id="9" name="Picture 8" descr="A graph of a number of patients with their own numbers&#10;&#10;AI-generated content may be incorrect.">
            <a:extLst>
              <a:ext uri="{FF2B5EF4-FFF2-40B4-BE49-F238E27FC236}">
                <a16:creationId xmlns:a16="http://schemas.microsoft.com/office/drawing/2014/main" id="{FE62B821-5A74-ABDE-8467-D4D012E6C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010486"/>
            <a:ext cx="3758184" cy="2818637"/>
          </a:xfrm>
          <a:prstGeom prst="rect">
            <a:avLst/>
          </a:prstGeom>
        </p:spPr>
      </p:pic>
      <p:pic>
        <p:nvPicPr>
          <p:cNvPr id="7" name="Picture 6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A3614A13-1DF6-31DC-C42D-145ED87B7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10486"/>
            <a:ext cx="3758184" cy="28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0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F4801-141A-CACD-50E4-02E7A729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Results- z score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patients with numbers&#10;&#10;AI-generated content may be incorrect.">
            <a:extLst>
              <a:ext uri="{FF2B5EF4-FFF2-40B4-BE49-F238E27FC236}">
                <a16:creationId xmlns:a16="http://schemas.microsoft.com/office/drawing/2014/main" id="{E0315CD5-A734-1A40-EFB4-DFE6004F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010486"/>
            <a:ext cx="3758184" cy="2818637"/>
          </a:xfrm>
          <a:prstGeom prst="rect">
            <a:avLst/>
          </a:prstGeom>
        </p:spPr>
      </p:pic>
      <p:pic>
        <p:nvPicPr>
          <p:cNvPr id="9" name="Picture 8" descr="A graph of a number of patients with their own numbers&#10;&#10;AI-generated content may be incorrect.">
            <a:extLst>
              <a:ext uri="{FF2B5EF4-FFF2-40B4-BE49-F238E27FC236}">
                <a16:creationId xmlns:a16="http://schemas.microsoft.com/office/drawing/2014/main" id="{70394FC3-271D-8B20-70FC-71FE7E091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010486"/>
            <a:ext cx="3758184" cy="2818637"/>
          </a:xfrm>
          <a:prstGeom prst="rect">
            <a:avLst/>
          </a:prstGeom>
        </p:spPr>
      </p:pic>
      <p:pic>
        <p:nvPicPr>
          <p:cNvPr id="7" name="Picture 6" descr="A graph of numbers and a line&#10;&#10;AI-generated content may be incorrect.">
            <a:extLst>
              <a:ext uri="{FF2B5EF4-FFF2-40B4-BE49-F238E27FC236}">
                <a16:creationId xmlns:a16="http://schemas.microsoft.com/office/drawing/2014/main" id="{43172A34-620B-A5B8-8971-9E66D3F9D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10486"/>
            <a:ext cx="3758184" cy="28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7D03A-B6AA-F8B7-6D43-6E4594A7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GB" sz="8000">
                <a:solidFill>
                  <a:srgbClr val="FFFFFF"/>
                </a:solidFill>
              </a:rPr>
              <a:t>Goals for this week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2C07A798-6FA4-BDC3-041B-86F945EF1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Debugged Survival Pipeline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Fixed errors in z-score function (mean/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, NA handling)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Verified correct gene inclusion in each signature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Cleaned and labeled Kaplan–Meier output plots (OS/DSS/PFI)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🧬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Implemented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ssGSEA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(GSVA Package)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Installed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GSVA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 and prepared gene sets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Ran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ssGSEA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to score patients based on gene set enrichment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Stratified patients using quantiles for KM analysis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Compared Signature Methods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Ran survival curves (z-score vs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ssGSEA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) for all gene sets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Noted shifts in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significance (DSS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p-value trending near sig)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🔁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High–High vs Others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Defined High–High group (CES1 + CPT1A &gt; 75th percentile)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Compared OS/PFI survival against rest of patients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Repeated for both scoring methods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📄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Started Final Report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Began summary of method + survival results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Organizing outputs and preparing figures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ECC950-8CCB-2F7F-45D9-8CD8196E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62" y="5771732"/>
            <a:ext cx="3745902" cy="10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7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2D0E8-9C78-1181-018E-5D02B012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en-GB" sz="5200"/>
              <a:t>Validating Z-Score Signature Logic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8A8C5FD-C170-0F5B-820A-57085580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2730"/>
            <a:ext cx="5243391" cy="247561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E242945-C5C8-4CC2-4C7A-27CDE2F89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9042" y="879355"/>
            <a:ext cx="4124758" cy="51207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✅ What I Checked: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Manually inspected composite scores for selected patients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Verified correct gene combinations in each signature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Reviewed z-score logic: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scale()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 across genes,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rowMeans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 across patients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Printed summary statistics to check NA handling and score spread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🐞 What Was Wrong: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Composite scores were off due to: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Incomplete handling of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NA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Wrong column names in some gene sets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Mean/SD aggregation applied in wrong direction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🛠️ Fix: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Rewrote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compute_sig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 logic for stability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Confirmed consistency of output across all signatures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Re-ran survival plots post-fix to verify effect on downstream results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7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966DD-2618-44F4-6EE9-E56A592E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Results from Step 1: Z-Score Signature Validation</a:t>
            </a:r>
            <a:r>
              <a:rPr lang="en-US" sz="31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Picture 9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44153519-91E3-8C8B-2E69-00B066C5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53" y="2864655"/>
            <a:ext cx="3238707" cy="2696223"/>
          </a:xfrm>
          <a:prstGeom prst="rect">
            <a:avLst/>
          </a:prstGeom>
        </p:spPr>
      </p:pic>
      <p:pic>
        <p:nvPicPr>
          <p:cNvPr id="8" name="Picture 7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1D381039-1A1A-A053-55F7-9D0D90DA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46" y="2864655"/>
            <a:ext cx="3238707" cy="2696223"/>
          </a:xfrm>
          <a:prstGeom prst="rect">
            <a:avLst/>
          </a:prstGeom>
        </p:spPr>
      </p:pic>
      <p:pic>
        <p:nvPicPr>
          <p:cNvPr id="6" name="Content Placeholder 5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6891BF19-B539-3E96-9607-43A44DAC3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740" y="2864655"/>
            <a:ext cx="3238707" cy="26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40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44FD-D8E1-6263-78DA-2969CD7A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700" dirty="0" err="1">
                <a:solidFill>
                  <a:srgbClr val="FFFFFF"/>
                </a:solidFill>
              </a:rPr>
              <a:t>ssGSEA</a:t>
            </a:r>
            <a:r>
              <a:rPr lang="en-GB" sz="3700" dirty="0">
                <a:solidFill>
                  <a:srgbClr val="FFFFFF"/>
                </a:solidFill>
              </a:rPr>
              <a:t> Implementation with GSVA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7213A6-4587-DE48-0FFF-1FAD44F91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What I Did: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Installed and loaded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GSVA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Bioconductor package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Created gene set list from CES1-based signatures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Ran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ssGSEA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scoring using: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Generated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patient-level enrichment scores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Stratified scores into quantiles (Q25, Q50, Q75, etc.)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Ran Kaplan–Meier survival analysis: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PFI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✅ Saved plots with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ssgsea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in filenames for clarity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F4495-9146-FC43-305F-820EA048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19" y="4575834"/>
            <a:ext cx="1286054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DE099-C1BB-1BBE-D674-2990EDFE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Results 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B352EC4C-8FF3-3AD3-4639-48BC7E945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2855460"/>
            <a:ext cx="3758184" cy="3128689"/>
          </a:xfrm>
          <a:prstGeom prst="rect">
            <a:avLst/>
          </a:prstGeom>
        </p:spPr>
      </p:pic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F2A9052F-E8C4-44BE-E6BF-E7612225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55460"/>
            <a:ext cx="3758184" cy="3128689"/>
          </a:xfrm>
          <a:prstGeom prst="rect">
            <a:avLst/>
          </a:prstGeom>
        </p:spPr>
      </p:pic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EF367DC2-7515-BFFF-FCCA-838B595C8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55460"/>
            <a:ext cx="3758184" cy="31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0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F843-6356-46D0-7FC6-3F599D6D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Z-Score vs </a:t>
            </a:r>
            <a:r>
              <a:rPr lang="en-GB" dirty="0" err="1"/>
              <a:t>ssGSEA</a:t>
            </a:r>
            <a:r>
              <a:rPr lang="en-GB" dirty="0"/>
              <a:t> Survival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186A-CC93-C2DE-9AA7-4FEE380A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🧬 What I Did:</a:t>
            </a:r>
          </a:p>
          <a:p>
            <a:r>
              <a:rPr lang="en-GB" dirty="0"/>
              <a:t>Ran </a:t>
            </a:r>
            <a:r>
              <a:rPr lang="en-GB" b="1" dirty="0"/>
              <a:t>Kaplan–Meier survival plots</a:t>
            </a:r>
            <a:r>
              <a:rPr lang="en-GB" dirty="0"/>
              <a:t> for each gene signature using:</a:t>
            </a:r>
          </a:p>
          <a:p>
            <a:pPr lvl="1"/>
            <a:r>
              <a:rPr lang="en-GB" dirty="0"/>
              <a:t>🟦 Z-score method</a:t>
            </a:r>
          </a:p>
          <a:p>
            <a:pPr lvl="1"/>
            <a:r>
              <a:rPr lang="en-GB" dirty="0"/>
              <a:t>🟥 </a:t>
            </a:r>
            <a:r>
              <a:rPr lang="en-GB" dirty="0" err="1"/>
              <a:t>ssGSEA</a:t>
            </a:r>
            <a:r>
              <a:rPr lang="en-GB" dirty="0"/>
              <a:t> enrichment scoring</a:t>
            </a:r>
          </a:p>
          <a:p>
            <a:r>
              <a:rPr lang="en-GB" dirty="0"/>
              <a:t>Applied both </a:t>
            </a:r>
            <a:r>
              <a:rPr lang="en-GB" b="1" dirty="0"/>
              <a:t>binary (High vs Low)</a:t>
            </a:r>
            <a:r>
              <a:rPr lang="en-GB" dirty="0"/>
              <a:t> and </a:t>
            </a:r>
            <a:r>
              <a:rPr lang="en-GB" b="1" dirty="0"/>
              <a:t>3-group</a:t>
            </a:r>
            <a:r>
              <a:rPr lang="en-GB" dirty="0"/>
              <a:t> stratifications</a:t>
            </a:r>
          </a:p>
          <a:p>
            <a:r>
              <a:rPr lang="en-GB" dirty="0"/>
              <a:t>Compared survival outcomes across:</a:t>
            </a:r>
          </a:p>
          <a:p>
            <a:pPr lvl="1"/>
            <a:r>
              <a:rPr lang="en-GB" dirty="0"/>
              <a:t>OS (Overall Survival)</a:t>
            </a:r>
          </a:p>
          <a:p>
            <a:pPr lvl="1"/>
            <a:r>
              <a:rPr lang="en-GB" dirty="0"/>
              <a:t>DSS (Disease-Specific Survival)</a:t>
            </a:r>
          </a:p>
          <a:p>
            <a:pPr lvl="1"/>
            <a:r>
              <a:rPr lang="en-GB" dirty="0"/>
              <a:t>PFI (Progression-Free Interval)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52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9605-90D6-8FD0-3C00-B4ACD7B9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374F-400E-9F5D-06AA-BA3DD046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fontScale="92500" lnSpcReduction="10000"/>
          </a:bodyPr>
          <a:lstStyle/>
          <a:p>
            <a:r>
              <a:rPr lang="en-GB" sz="2000" b="1" dirty="0"/>
              <a:t>✅ Key Findings:</a:t>
            </a:r>
          </a:p>
          <a:p>
            <a:r>
              <a:rPr lang="en-GB" sz="2000" dirty="0"/>
              <a:t>Both z-score and </a:t>
            </a:r>
            <a:r>
              <a:rPr lang="en-GB" sz="2000" dirty="0" err="1"/>
              <a:t>ssGSEA</a:t>
            </a:r>
            <a:r>
              <a:rPr lang="en-GB" sz="2000" dirty="0"/>
              <a:t> methods were successfully applied to CES1-based gene signatures</a:t>
            </a:r>
          </a:p>
          <a:p>
            <a:r>
              <a:rPr lang="en-GB" sz="2000" b="1" dirty="0" err="1"/>
              <a:t>ssGSEA</a:t>
            </a:r>
            <a:r>
              <a:rPr lang="en-GB" sz="2000" b="1" dirty="0"/>
              <a:t> identified stronger trends in survival separation</a:t>
            </a:r>
            <a:r>
              <a:rPr lang="en-GB" sz="2000" dirty="0"/>
              <a:t>, especially for </a:t>
            </a:r>
            <a:r>
              <a:rPr lang="en-GB" sz="2000" b="1" dirty="0"/>
              <a:t>PFI</a:t>
            </a:r>
            <a:r>
              <a:rPr lang="en-GB" sz="2000" dirty="0"/>
              <a:t> and </a:t>
            </a:r>
            <a:r>
              <a:rPr lang="en-GB" sz="2000" b="1" dirty="0"/>
              <a:t>DSS</a:t>
            </a:r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High–High analysis</a:t>
            </a:r>
            <a:r>
              <a:rPr lang="en-GB" sz="2000" dirty="0"/>
              <a:t> (co-expression of CES1 + CPT1A) produced the lowest p-value (</a:t>
            </a:r>
            <a:r>
              <a:rPr lang="en-GB" sz="2000" b="1" dirty="0"/>
              <a:t>PFI: 0.08</a:t>
            </a:r>
            <a:r>
              <a:rPr lang="en-GB" sz="2000" dirty="0"/>
              <a:t>), suggesting potential biological relevance</a:t>
            </a:r>
          </a:p>
          <a:p>
            <a:r>
              <a:rPr lang="en-GB" sz="2000" dirty="0"/>
              <a:t>While </a:t>
            </a:r>
            <a:r>
              <a:rPr lang="en-GB" sz="2000" b="1" dirty="0"/>
              <a:t>no result reached statistical significance</a:t>
            </a:r>
            <a:r>
              <a:rPr lang="en-GB" sz="2000" dirty="0"/>
              <a:t>, </a:t>
            </a:r>
            <a:r>
              <a:rPr lang="en-GB" sz="2000" dirty="0" err="1"/>
              <a:t>ssGSEA</a:t>
            </a:r>
            <a:r>
              <a:rPr lang="en-GB" sz="2000" dirty="0"/>
              <a:t>-based groupings showed more consistent stratification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AED09-2FE1-C97C-CC24-706D04EA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967501"/>
            <a:ext cx="4788505" cy="2190740"/>
          </a:xfrm>
          <a:prstGeom prst="rect">
            <a:avLst/>
          </a:prstGeom>
        </p:spPr>
      </p:pic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DE3A-42CD-7193-184E-184CD38B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GB" dirty="0"/>
              <a:t>High–High vs Others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131B-1D39-4FCE-BF43-C7252842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1700" b="1" dirty="0"/>
              <a:t>🧬 Method Summary:</a:t>
            </a:r>
          </a:p>
          <a:p>
            <a:r>
              <a:rPr lang="en-GB" sz="1700" dirty="0"/>
              <a:t>Selected CES1 + CPT1A as co-expression gene pair</a:t>
            </a:r>
          </a:p>
          <a:p>
            <a:r>
              <a:rPr lang="en-GB" sz="1700" dirty="0"/>
              <a:t>Calculated per-patient scores using:</a:t>
            </a:r>
          </a:p>
          <a:p>
            <a:pPr lvl="1"/>
            <a:r>
              <a:rPr lang="en-GB" sz="1700" dirty="0"/>
              <a:t>🔹 </a:t>
            </a:r>
            <a:r>
              <a:rPr lang="en-GB" sz="1700" b="1" dirty="0"/>
              <a:t>Z-score composite signature</a:t>
            </a:r>
            <a:endParaRPr lang="en-GB" sz="1700" dirty="0"/>
          </a:p>
          <a:p>
            <a:pPr lvl="1"/>
            <a:r>
              <a:rPr lang="en-GB" sz="1700" dirty="0"/>
              <a:t>🔸 </a:t>
            </a:r>
            <a:r>
              <a:rPr lang="en-GB" sz="1700" b="1" dirty="0" err="1"/>
              <a:t>ssGSEA</a:t>
            </a:r>
            <a:r>
              <a:rPr lang="en-GB" sz="1700" b="1" dirty="0"/>
              <a:t> enrichment score</a:t>
            </a:r>
            <a:endParaRPr lang="en-GB" sz="1700" dirty="0"/>
          </a:p>
          <a:p>
            <a:r>
              <a:rPr lang="en-GB" sz="1700" dirty="0"/>
              <a:t>Defined </a:t>
            </a:r>
            <a:r>
              <a:rPr lang="en-GB" sz="1700" b="1" dirty="0"/>
              <a:t>High–High</a:t>
            </a:r>
            <a:r>
              <a:rPr lang="en-GB" sz="1700" dirty="0"/>
              <a:t> group as patients in </a:t>
            </a:r>
            <a:r>
              <a:rPr lang="en-GB" sz="1700" b="1" dirty="0"/>
              <a:t>top 25% for both genes</a:t>
            </a:r>
            <a:endParaRPr lang="en-GB" sz="1700" dirty="0"/>
          </a:p>
          <a:p>
            <a:r>
              <a:rPr lang="en-GB" sz="1700" dirty="0"/>
              <a:t>Remaining patients grouped as </a:t>
            </a:r>
            <a:r>
              <a:rPr lang="en-GB" sz="1700" b="1" dirty="0"/>
              <a:t>“Others”</a:t>
            </a:r>
            <a:endParaRPr lang="en-GB" sz="1700" dirty="0"/>
          </a:p>
          <a:p>
            <a:r>
              <a:rPr lang="en-GB" sz="1700" dirty="0"/>
              <a:t>Ran </a:t>
            </a:r>
            <a:r>
              <a:rPr lang="en-GB" sz="1700" b="1" dirty="0"/>
              <a:t>KM survival analysis</a:t>
            </a:r>
            <a:r>
              <a:rPr lang="en-GB" sz="1700" dirty="0"/>
              <a:t> for:</a:t>
            </a:r>
          </a:p>
          <a:p>
            <a:pPr lvl="1"/>
            <a:r>
              <a:rPr lang="en-GB" sz="1700" dirty="0"/>
              <a:t>OS, DSS, PFI</a:t>
            </a:r>
          </a:p>
          <a:p>
            <a:pPr lvl="1"/>
            <a:r>
              <a:rPr lang="en-GB" sz="1700" dirty="0"/>
              <a:t>Z-score vs </a:t>
            </a:r>
            <a:r>
              <a:rPr lang="en-GB" sz="1700" dirty="0" err="1"/>
              <a:t>ssGSEA</a:t>
            </a:r>
            <a:r>
              <a:rPr lang="en-GB" sz="1700" dirty="0"/>
              <a:t> methods</a:t>
            </a:r>
          </a:p>
          <a:p>
            <a:pPr marL="0" indent="0">
              <a:buNone/>
            </a:pPr>
            <a:r>
              <a:rPr lang="en-GB" sz="1700" dirty="0"/>
              <a:t>- improvements- did not have time to do the low-low, so I could add this to my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F298D-8F48-9F03-D605-A0D40DE3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3241070"/>
            <a:ext cx="4788505" cy="164360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567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Office 2013 - 2022 Theme</vt:lpstr>
      <vt:lpstr>Final Signature Methods + Survival Analysis (Week 5/6)</vt:lpstr>
      <vt:lpstr>Goals for this week </vt:lpstr>
      <vt:lpstr>Validating Z-Score Signature Logic</vt:lpstr>
      <vt:lpstr>Results from Step 1: Z-Score Signature Validation.</vt:lpstr>
      <vt:lpstr>ssGSEA Implementation with GSVA</vt:lpstr>
      <vt:lpstr>Results </vt:lpstr>
      <vt:lpstr>Comparing Z-Score vs ssGSEA Survival Methods</vt:lpstr>
      <vt:lpstr>Results</vt:lpstr>
      <vt:lpstr>High–High vs Others Analysis</vt:lpstr>
      <vt:lpstr>Results- ssGSEA</vt:lpstr>
      <vt:lpstr>Results- z score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Alicia Nicklin</dc:creator>
  <cp:lastModifiedBy>Alicia Nicklin</cp:lastModifiedBy>
  <cp:revision>1</cp:revision>
  <dcterms:created xsi:type="dcterms:W3CDTF">2025-07-29T18:04:40Z</dcterms:created>
  <dcterms:modified xsi:type="dcterms:W3CDTF">2025-07-30T09:53:06Z</dcterms:modified>
</cp:coreProperties>
</file>